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Libre Franklin" charset="1" panose="00000500000000000000"/>
      <p:regular r:id="rId16"/>
    </p:embeddedFont>
    <p:embeddedFont>
      <p:font typeface="Libre Franklin Bold" charset="1" panose="00000800000000000000"/>
      <p:regular r:id="rId17"/>
    </p:embeddedFont>
    <p:embeddedFont>
      <p:font typeface="Libre Franklin Italics" charset="1" panose="00000500000000000000"/>
      <p:regular r:id="rId18"/>
    </p:embeddedFont>
    <p:embeddedFont>
      <p:font typeface="Libre Franklin Bold Italics" charset="1" panose="00000800000000000000"/>
      <p:regular r:id="rId19"/>
    </p:embeddedFont>
    <p:embeddedFont>
      <p:font typeface="Libre Franklin Thin" charset="1" panose="00000300000000000000"/>
      <p:regular r:id="rId20"/>
    </p:embeddedFont>
    <p:embeddedFont>
      <p:font typeface="Libre Franklin Thin Italics" charset="1" panose="00000300000000000000"/>
      <p:regular r:id="rId21"/>
    </p:embeddedFont>
    <p:embeddedFont>
      <p:font typeface="Libre Franklin Extra-Light" charset="1" panose="00000300000000000000"/>
      <p:regular r:id="rId22"/>
    </p:embeddedFont>
    <p:embeddedFont>
      <p:font typeface="Libre Franklin Extra-Light Italics" charset="1" panose="00000300000000000000"/>
      <p:regular r:id="rId23"/>
    </p:embeddedFont>
    <p:embeddedFont>
      <p:font typeface="Libre Franklin Light" charset="1" panose="00000400000000000000"/>
      <p:regular r:id="rId24"/>
    </p:embeddedFont>
    <p:embeddedFont>
      <p:font typeface="Libre Franklin Light Italics" charset="1" panose="00000400000000000000"/>
      <p:regular r:id="rId25"/>
    </p:embeddedFont>
    <p:embeddedFont>
      <p:font typeface="Libre Franklin Medium" charset="1" panose="00000600000000000000"/>
      <p:regular r:id="rId26"/>
    </p:embeddedFont>
    <p:embeddedFont>
      <p:font typeface="Libre Franklin Medium Italics" charset="1" panose="00000600000000000000"/>
      <p:regular r:id="rId27"/>
    </p:embeddedFont>
    <p:embeddedFont>
      <p:font typeface="Libre Franklin Semi-Bold" charset="1" panose="00000700000000000000"/>
      <p:regular r:id="rId28"/>
    </p:embeddedFont>
    <p:embeddedFont>
      <p:font typeface="Libre Franklin Semi-Bold Italics" charset="1" panose="00000700000000000000"/>
      <p:regular r:id="rId29"/>
    </p:embeddedFont>
    <p:embeddedFont>
      <p:font typeface="Libre Franklin Ultra-Bold" charset="1" panose="00000900000000000000"/>
      <p:regular r:id="rId30"/>
    </p:embeddedFont>
    <p:embeddedFont>
      <p:font typeface="Libre Franklin Ultra-Bold Italics" charset="1" panose="00000900000000000000"/>
      <p:regular r:id="rId31"/>
    </p:embeddedFont>
    <p:embeddedFont>
      <p:font typeface="Libre Franklin Heavy" charset="1" panose="00000A00000000000000"/>
      <p:regular r:id="rId32"/>
    </p:embeddedFont>
    <p:embeddedFont>
      <p:font typeface="Libre Franklin Heavy Italics" charset="1" panose="00000A00000000000000"/>
      <p:regular r:id="rId33"/>
    </p:embeddedFont>
    <p:embeddedFont>
      <p:font typeface="Cooper Hewitt" charset="1" panose="00000000000000000000"/>
      <p:regular r:id="rId34"/>
    </p:embeddedFont>
    <p:embeddedFont>
      <p:font typeface="Cooper Hewitt Bold" charset="1" panose="00000000000000000000"/>
      <p:regular r:id="rId35"/>
    </p:embeddedFont>
    <p:embeddedFont>
      <p:font typeface="Cooper Hewitt Italics" charset="1" panose="00000000000000000000"/>
      <p:regular r:id="rId36"/>
    </p:embeddedFont>
    <p:embeddedFont>
      <p:font typeface="Cooper Hewitt Bold Italics" charset="1" panose="00000000000000000000"/>
      <p:regular r:id="rId37"/>
    </p:embeddedFont>
    <p:embeddedFont>
      <p:font typeface="Cooper Hewitt Thin" charset="1" panose="00000000000000000000"/>
      <p:regular r:id="rId38"/>
    </p:embeddedFont>
    <p:embeddedFont>
      <p:font typeface="Cooper Hewitt Thin Italics" charset="1" panose="00000000000000000000"/>
      <p:regular r:id="rId39"/>
    </p:embeddedFont>
    <p:embeddedFont>
      <p:font typeface="Cooper Hewitt Light" charset="1" panose="00000000000000000000"/>
      <p:regular r:id="rId40"/>
    </p:embeddedFont>
    <p:embeddedFont>
      <p:font typeface="Cooper Hewitt Light Italics" charset="1" panose="00000000000000000000"/>
      <p:regular r:id="rId41"/>
    </p:embeddedFont>
    <p:embeddedFont>
      <p:font typeface="Cooper Hewitt Heavy" charset="1" panose="00000000000000000000"/>
      <p:regular r:id="rId42"/>
    </p:embeddedFont>
    <p:embeddedFont>
      <p:font typeface="Cooper Hewitt Heavy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55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5171" y="771268"/>
            <a:ext cx="10877658" cy="381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4"/>
              </a:lnSpc>
            </a:pPr>
            <a:r>
              <a:rPr lang="en-US" sz="7400">
                <a:solidFill>
                  <a:srgbClr val="004AAD"/>
                </a:solidFill>
                <a:latin typeface="Glacial Indifference Bold"/>
              </a:rPr>
              <a:t>APARTMENT</a:t>
            </a:r>
          </a:p>
          <a:p>
            <a:pPr algn="ctr">
              <a:lnSpc>
                <a:spcPts val="7474"/>
              </a:lnSpc>
            </a:pPr>
            <a:r>
              <a:rPr lang="en-US" sz="7400">
                <a:solidFill>
                  <a:srgbClr val="004AAD"/>
                </a:solidFill>
                <a:latin typeface="Glacial Indifference Bold"/>
              </a:rPr>
              <a:t>BOOKING MANAGEMENT SYSTEM </a:t>
            </a:r>
          </a:p>
          <a:p>
            <a:pPr algn="ctr">
              <a:lnSpc>
                <a:spcPts val="747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147605" y="3589050"/>
            <a:ext cx="13992790" cy="62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284">
                <a:solidFill>
                  <a:srgbClr val="555555"/>
                </a:solidFill>
                <a:latin typeface="Cooper Hewitt"/>
              </a:rPr>
              <a:t>USING JAVA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07546"/>
            <a:ext cx="18288000" cy="3479454"/>
            <a:chOff x="0" y="0"/>
            <a:chExt cx="4816593" cy="916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16399"/>
            </a:xfrm>
            <a:custGeom>
              <a:avLst/>
              <a:gdLst/>
              <a:ahLst/>
              <a:cxnLst/>
              <a:rect r="r" b="b" t="t" l="l"/>
              <a:pathLst>
                <a:path h="9163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16399"/>
                  </a:lnTo>
                  <a:lnTo>
                    <a:pt x="0" y="91639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54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553558"/>
            <a:ext cx="6566532" cy="125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29"/>
              </a:lnSpc>
              <a:spcBef>
                <a:spcPct val="0"/>
              </a:spcBef>
            </a:pPr>
            <a:r>
              <a:rPr lang="en-US" sz="9336">
                <a:solidFill>
                  <a:srgbClr val="FFFFFF"/>
                </a:solidFill>
                <a:latin typeface="Glacial Indifference Bold"/>
              </a:rPr>
              <a:t>ABSTRACT: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251705"/>
            <a:ext cx="15679400" cy="267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30"/>
              </a:lnSpc>
              <a:spcBef>
                <a:spcPct val="0"/>
              </a:spcBef>
            </a:pPr>
            <a:r>
              <a:rPr lang="en-US" sz="2950" spc="179">
                <a:solidFill>
                  <a:srgbClr val="FFFFFF"/>
                </a:solidFill>
                <a:latin typeface="Cooper Hewitt"/>
              </a:rPr>
              <a:t>The Apartment Booking Management System (ABMS) is a Java-based application designed to streamline the process of managing apartment bookings for rental agencies or property managers. The system provides a user-friendly interface for both administrators and customers, offering functionalities such as apartment listing, booking  ement, payment processing, and reporting.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57405" y="0"/>
            <a:ext cx="9230595" cy="10287000"/>
          </a:xfrm>
          <a:custGeom>
            <a:avLst/>
            <a:gdLst/>
            <a:ahLst/>
            <a:cxnLst/>
            <a:rect r="r" b="b" t="t" l="l"/>
            <a:pathLst>
              <a:path h="10287000" w="9230595">
                <a:moveTo>
                  <a:pt x="0" y="0"/>
                </a:moveTo>
                <a:lnTo>
                  <a:pt x="9230595" y="0"/>
                </a:lnTo>
                <a:lnTo>
                  <a:pt x="92305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72" t="0" r="-4169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0747" y="1190625"/>
            <a:ext cx="6566532" cy="125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29"/>
              </a:lnSpc>
              <a:spcBef>
                <a:spcPct val="0"/>
              </a:spcBef>
            </a:pPr>
            <a:r>
              <a:rPr lang="en-US" sz="9336">
                <a:solidFill>
                  <a:srgbClr val="004AAD"/>
                </a:solidFill>
                <a:latin typeface="Glacial Indifference Bold"/>
              </a:rPr>
              <a:t>FEATURES: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72063"/>
            <a:ext cx="9445026" cy="3098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6485" indent="-383242" lvl="1">
              <a:lnSpc>
                <a:spcPts val="6035"/>
              </a:lnSpc>
              <a:buFont typeface="Arial"/>
              <a:buChar char="•"/>
            </a:pPr>
            <a:r>
              <a:rPr lang="en-US" sz="3550" spc="216">
                <a:solidFill>
                  <a:srgbClr val="555555"/>
                </a:solidFill>
                <a:latin typeface="Cooper Hewitt Semi-Bold"/>
              </a:rPr>
              <a:t>BOOKING MANAGEMENT</a:t>
            </a:r>
          </a:p>
          <a:p>
            <a:pPr marL="766485" indent="-383242" lvl="1">
              <a:lnSpc>
                <a:spcPts val="6035"/>
              </a:lnSpc>
              <a:buFont typeface="Arial"/>
              <a:buChar char="•"/>
            </a:pPr>
            <a:r>
              <a:rPr lang="en-US" sz="3550" spc="216" u="none">
                <a:solidFill>
                  <a:srgbClr val="555555"/>
                </a:solidFill>
                <a:latin typeface="Cooper Hewitt Semi-Bold"/>
              </a:rPr>
              <a:t>PAYMENT PROCESSING</a:t>
            </a:r>
          </a:p>
          <a:p>
            <a:pPr marL="766485" indent="-383242" lvl="1">
              <a:lnSpc>
                <a:spcPts val="6035"/>
              </a:lnSpc>
              <a:buFont typeface="Arial"/>
              <a:buChar char="•"/>
            </a:pPr>
            <a:r>
              <a:rPr lang="en-US" sz="3550" spc="216" u="none">
                <a:solidFill>
                  <a:srgbClr val="555555"/>
                </a:solidFill>
                <a:latin typeface="Cooper Hewitt Semi-Bold"/>
              </a:rPr>
              <a:t>RESERVATION CONFIRMATION</a:t>
            </a:r>
          </a:p>
          <a:p>
            <a:pPr marL="766485" indent="-383242" lvl="1">
              <a:lnSpc>
                <a:spcPts val="6035"/>
              </a:lnSpc>
              <a:buFont typeface="Arial"/>
              <a:buChar char="•"/>
            </a:pPr>
            <a:r>
              <a:rPr lang="en-US" sz="3550" spc="216" u="none">
                <a:solidFill>
                  <a:srgbClr val="555555"/>
                </a:solidFill>
                <a:latin typeface="Cooper Hewitt Semi-Bold"/>
              </a:rPr>
              <a:t>REPORTING AND ANALYTICS</a:t>
            </a:r>
          </a:p>
        </p:txBody>
      </p:sp>
    </p:spTree>
  </p:cSld>
  <p:clrMapOvr>
    <a:masterClrMapping/>
  </p:clrMapOvr>
  <p:transition spd="fast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533" t="0" r="-3453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10958" y="978065"/>
            <a:ext cx="7320918" cy="167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01"/>
              </a:lnSpc>
              <a:spcBef>
                <a:spcPct val="0"/>
              </a:spcBef>
            </a:pPr>
            <a:r>
              <a:rPr lang="en-US" sz="6436">
                <a:solidFill>
                  <a:srgbClr val="004AAD"/>
                </a:solidFill>
                <a:latin typeface="Glacial Indifference Bold"/>
              </a:rPr>
              <a:t>CONCEPTS USED IN OUR PROJECT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49215" y="4981575"/>
            <a:ext cx="6410085" cy="339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00"/>
              </a:lnSpc>
              <a:spcBef>
                <a:spcPct val="0"/>
              </a:spcBef>
            </a:pPr>
            <a:r>
              <a:rPr lang="en-US" sz="3143" spc="191">
                <a:solidFill>
                  <a:srgbClr val="555555"/>
                </a:solidFill>
                <a:latin typeface="Cooper Hewitt"/>
              </a:rPr>
              <a:t>In a program, a conditional statement can be used practically to determine whether a user input meets certain criteria before proceeding with further processing.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99117" y="3164002"/>
            <a:ext cx="7160183" cy="223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5736">
                <a:solidFill>
                  <a:srgbClr val="555555"/>
                </a:solidFill>
                <a:latin typeface="Glacial Indifference Bold"/>
              </a:rPr>
              <a:t>Conditions and </a:t>
            </a:r>
          </a:p>
          <a:p>
            <a:pPr algn="ctr">
              <a:lnSpc>
                <a:spcPts val="5794"/>
              </a:lnSpc>
            </a:pPr>
            <a:r>
              <a:rPr lang="en-US" sz="5736">
                <a:solidFill>
                  <a:srgbClr val="555555"/>
                </a:solidFill>
                <a:latin typeface="Glacial Indifference Bold"/>
              </a:rPr>
              <a:t>If Statements :</a:t>
            </a:r>
          </a:p>
          <a:p>
            <a:pPr algn="ctr" marL="0" indent="0" lvl="0">
              <a:lnSpc>
                <a:spcPts val="57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47765" y="139535"/>
            <a:ext cx="8727874" cy="9918038"/>
          </a:xfrm>
          <a:custGeom>
            <a:avLst/>
            <a:gdLst/>
            <a:ahLst/>
            <a:cxnLst/>
            <a:rect r="r" b="b" t="t" l="l"/>
            <a:pathLst>
              <a:path h="9918038" w="8727874">
                <a:moveTo>
                  <a:pt x="0" y="0"/>
                </a:moveTo>
                <a:lnTo>
                  <a:pt x="8727874" y="0"/>
                </a:lnTo>
                <a:lnTo>
                  <a:pt x="8727874" y="9918038"/>
                </a:lnTo>
                <a:lnTo>
                  <a:pt x="0" y="991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3258" y="870908"/>
            <a:ext cx="7320918" cy="167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01"/>
              </a:lnSpc>
              <a:spcBef>
                <a:spcPct val="0"/>
              </a:spcBef>
            </a:pPr>
            <a:r>
              <a:rPr lang="en-US" sz="6436">
                <a:solidFill>
                  <a:srgbClr val="004AAD"/>
                </a:solidFill>
                <a:latin typeface="Glacial Indifference Bold"/>
              </a:rPr>
              <a:t>CONCEPTS USED IN OUR PROJECT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3258" y="3121797"/>
            <a:ext cx="7160183" cy="197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5736">
                <a:solidFill>
                  <a:srgbClr val="555555"/>
                </a:solidFill>
                <a:latin typeface="Glacial Indifference Bold"/>
              </a:rPr>
              <a:t>Inheritance :</a:t>
            </a:r>
          </a:p>
          <a:p>
            <a:pPr algn="ctr">
              <a:lnSpc>
                <a:spcPts val="3774"/>
              </a:lnSpc>
            </a:pPr>
            <a:r>
              <a:rPr lang="en-US" sz="3736">
                <a:solidFill>
                  <a:srgbClr val="555555"/>
                </a:solidFill>
                <a:latin typeface="Glacial Indifference Bold"/>
              </a:rPr>
              <a:t> (Multi-level Inheritance)</a:t>
            </a:r>
          </a:p>
          <a:p>
            <a:pPr algn="ctr" marL="0" indent="0" lvl="0">
              <a:lnSpc>
                <a:spcPts val="579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88307" y="4633315"/>
            <a:ext cx="6410085" cy="339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00"/>
              </a:lnSpc>
              <a:spcBef>
                <a:spcPct val="0"/>
              </a:spcBef>
            </a:pPr>
            <a:r>
              <a:rPr lang="en-US" sz="3143" spc="191">
                <a:solidFill>
                  <a:srgbClr val="555555"/>
                </a:solidFill>
                <a:latin typeface="Cooper Hewitt"/>
              </a:rPr>
              <a:t>In practical programming scenarios, multiple inheritance can be utilized to create classes that inherit attributes and methods from more than one parent class.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120218"/>
            <a:ext cx="18288000" cy="2166782"/>
            <a:chOff x="0" y="0"/>
            <a:chExt cx="4816593" cy="5706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70675"/>
            </a:xfrm>
            <a:custGeom>
              <a:avLst/>
              <a:gdLst/>
              <a:ahLst/>
              <a:cxnLst/>
              <a:rect r="r" b="b" t="t" l="l"/>
              <a:pathLst>
                <a:path h="5706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70675"/>
                  </a:lnTo>
                  <a:lnTo>
                    <a:pt x="0" y="57067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0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60753" y="1346699"/>
            <a:ext cx="7766494" cy="6146983"/>
          </a:xfrm>
          <a:custGeom>
            <a:avLst/>
            <a:gdLst/>
            <a:ahLst/>
            <a:cxnLst/>
            <a:rect r="r" b="b" t="t" l="l"/>
            <a:pathLst>
              <a:path h="6146983" w="7766494">
                <a:moveTo>
                  <a:pt x="0" y="0"/>
                </a:moveTo>
                <a:lnTo>
                  <a:pt x="7766494" y="0"/>
                </a:lnTo>
                <a:lnTo>
                  <a:pt x="7766494" y="6146984"/>
                </a:lnTo>
                <a:lnTo>
                  <a:pt x="0" y="61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56665" y="8685122"/>
            <a:ext cx="9896141" cy="6571549"/>
            <a:chOff x="0" y="0"/>
            <a:chExt cx="13194854" cy="876206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348795"/>
              <a:ext cx="13194854" cy="4413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72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54650" y="152400"/>
              <a:ext cx="12775257" cy="1464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>
                  <a:solidFill>
                    <a:srgbClr val="F8F8F8"/>
                  </a:solidFill>
                  <a:latin typeface="Libre Franklin Heavy"/>
                </a:rPr>
                <a:t>FLOW CHART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69856" y="2202382"/>
            <a:ext cx="6603040" cy="5249417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740190" y="1801179"/>
            <a:ext cx="6163893" cy="6051822"/>
          </a:xfrm>
          <a:custGeom>
            <a:avLst/>
            <a:gdLst/>
            <a:ahLst/>
            <a:cxnLst/>
            <a:rect r="r" b="b" t="t" l="l"/>
            <a:pathLst>
              <a:path h="6051822" w="6163893">
                <a:moveTo>
                  <a:pt x="0" y="0"/>
                </a:moveTo>
                <a:lnTo>
                  <a:pt x="6163892" y="0"/>
                </a:lnTo>
                <a:lnTo>
                  <a:pt x="6163892" y="6051822"/>
                </a:lnTo>
                <a:lnTo>
                  <a:pt x="0" y="6051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DAGBu4O8Dso</dc:identifier>
  <dcterms:modified xsi:type="dcterms:W3CDTF">2011-08-01T06:04:30Z</dcterms:modified>
  <cp:revision>1</cp:revision>
  <dc:title>Blue Photographic Real State Office Presentation</dc:title>
</cp:coreProperties>
</file>